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embeddedFontLst>
    <p:embeddedFont>
      <p:font typeface="Avenir Next" panose="020B0503020202020204" pitchFamily="34" charset="0"/>
      <p:regular r:id="rId15"/>
      <p:bold r:id="rId16"/>
      <p:italic r:id="rId17"/>
      <p:boldItalic r:id="rId18"/>
    </p:embeddedFont>
    <p:embeddedFont>
      <p:font typeface="Montserrat Bold" pitchFamily="2" charset="77"/>
      <p:bold r:id="rId19"/>
      <p:italic r:id="rId20"/>
      <p:boldItalic r:id="rId21"/>
    </p:embeddedFont>
    <p:embeddedFont>
      <p:font typeface="Montserrat Medium" pitchFamily="2" charset="77"/>
      <p:regular r:id="rId22"/>
      <p:italic r:id="rId23"/>
    </p:embeddedFont>
    <p:embeddedFont>
      <p:font typeface="Montserrat-BoldItalic" pitchFamily="2" charset="77"/>
      <p:bold r:id="rId24"/>
      <p:italic r:id="rId25"/>
      <p:boldItalic r:id="rId26"/>
    </p:embeddedFont>
    <p:embeddedFont>
      <p:font typeface="Montserrat-Italic" pitchFamily="2" charset="77"/>
      <p:italic r:id="rId27"/>
    </p:embeddedFont>
    <p:embeddedFont>
      <p:font typeface="Tw Cen MT" panose="020B0602020104020603" pitchFamily="34" charset="77"/>
      <p:regular r:id="rId28"/>
      <p:bold r:id="rId29"/>
      <p:italic r:id="rId30"/>
      <p:boldItalic r:id="rId31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5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24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248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9F3D5D8-DD42-9C4E-B6F5-4FAC276BB0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EEEAB-4542-E841-A0C8-609A0DFFBE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0929CE-BB5E-7244-856F-46DACAEA4762}" type="datetimeFigureOut">
              <a:rPr lang="en-US" smtClean="0"/>
              <a:t>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D2DCA-6C7A-F64F-B0B4-0F4C0E8028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548D7-65BD-9048-B85B-60B15F13E6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7BB6A-15AD-A643-90D6-13486C061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360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8" y="2303860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8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3" algn="ctr">
              <a:spcBef>
                <a:spcPts val="0"/>
              </a:spcBef>
              <a:buSzTx/>
              <a:buNone/>
              <a:defRPr sz="5200"/>
            </a:lvl2pPr>
            <a:lvl3pPr marL="0" indent="457205" algn="ctr">
              <a:spcBef>
                <a:spcPts val="0"/>
              </a:spcBef>
              <a:buSzTx/>
              <a:buNone/>
              <a:defRPr sz="5200"/>
            </a:lvl3pPr>
            <a:lvl4pPr marL="0" indent="685808" algn="ctr">
              <a:spcBef>
                <a:spcPts val="0"/>
              </a:spcBef>
              <a:buSzTx/>
              <a:buNone/>
              <a:defRPr sz="5200"/>
            </a:lvl4pPr>
            <a:lvl5pPr marL="0" indent="91441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8" y="8947549"/>
            <a:ext cx="14716126" cy="6367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8" y="6003304"/>
            <a:ext cx="14716126" cy="85215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8005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51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8" y="9447614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8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3" algn="ctr">
              <a:spcBef>
                <a:spcPts val="0"/>
              </a:spcBef>
              <a:buSzTx/>
              <a:buNone/>
              <a:defRPr sz="5200"/>
            </a:lvl2pPr>
            <a:lvl3pPr marL="0" indent="457205" algn="ctr">
              <a:spcBef>
                <a:spcPts val="0"/>
              </a:spcBef>
              <a:buSzTx/>
              <a:buNone/>
              <a:defRPr sz="5200"/>
            </a:lvl3pPr>
            <a:lvl4pPr marL="0" indent="685808" algn="ctr">
              <a:spcBef>
                <a:spcPts val="0"/>
              </a:spcBef>
              <a:buSzTx/>
              <a:buNone/>
              <a:defRPr sz="5200"/>
            </a:lvl4pPr>
            <a:lvl5pPr marL="0" indent="91441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8" y="4536282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74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70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3" algn="ctr">
              <a:spcBef>
                <a:spcPts val="0"/>
              </a:spcBef>
              <a:buSzTx/>
              <a:buNone/>
              <a:defRPr sz="5200"/>
            </a:lvl2pPr>
            <a:lvl3pPr marL="0" indent="457205" algn="ctr">
              <a:spcBef>
                <a:spcPts val="0"/>
              </a:spcBef>
              <a:buSzTx/>
              <a:buNone/>
              <a:defRPr sz="5200"/>
            </a:lvl3pPr>
            <a:lvl4pPr marL="0" indent="685808" algn="ctr">
              <a:spcBef>
                <a:spcPts val="0"/>
              </a:spcBef>
              <a:buSzTx/>
              <a:buNone/>
              <a:defRPr sz="5200"/>
            </a:lvl4pPr>
            <a:lvl5pPr marL="0" indent="91441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3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3"/>
            <a:ext cx="7500938" cy="8840392"/>
          </a:xfrm>
          <a:prstGeom prst="rect">
            <a:avLst/>
          </a:prstGeom>
        </p:spPr>
        <p:txBody>
          <a:bodyPr/>
          <a:lstStyle>
            <a:lvl1pPr marL="465369" indent="-465369">
              <a:spcBef>
                <a:spcPts val="4501"/>
              </a:spcBef>
              <a:defRPr sz="3800"/>
            </a:lvl1pPr>
            <a:lvl2pPr marL="808273" indent="-465369">
              <a:spcBef>
                <a:spcPts val="4501"/>
              </a:spcBef>
              <a:defRPr sz="3800"/>
            </a:lvl2pPr>
            <a:lvl3pPr marL="1151177" indent="-465369">
              <a:spcBef>
                <a:spcPts val="4501"/>
              </a:spcBef>
              <a:defRPr sz="3800"/>
            </a:lvl3pPr>
            <a:lvl4pPr marL="1494080" indent="-465369">
              <a:spcBef>
                <a:spcPts val="4501"/>
              </a:spcBef>
              <a:defRPr sz="3800"/>
            </a:lvl4pPr>
            <a:lvl5pPr marL="1836984" indent="-465369">
              <a:spcBef>
                <a:spcPts val="4501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27552" y="13073067"/>
            <a:ext cx="519372" cy="482823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4" y="1785938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15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61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7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4" y="357192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4" y="3643313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62818" y="13073068"/>
            <a:ext cx="448840" cy="48282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3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5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8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10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13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16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18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20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94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98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204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708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214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718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224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728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233" marR="0" indent="-611194" algn="l" defTabSz="82154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3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5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8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10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13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16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18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20" algn="ctr" defTabSz="821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387B058-03DA-2F4D-A99C-13D3EB1182DB}"/>
              </a:ext>
            </a:extLst>
          </p:cNvPr>
          <p:cNvGrpSpPr>
            <a:grpSpLocks/>
          </p:cNvGrpSpPr>
          <p:nvPr/>
        </p:nvGrpSpPr>
        <p:grpSpPr>
          <a:xfrm>
            <a:off x="-19199" y="-21234"/>
            <a:ext cx="24436391" cy="13286161"/>
            <a:chOff x="-19199" y="-21234"/>
            <a:chExt cx="24436391" cy="13286161"/>
          </a:xfrm>
        </p:grpSpPr>
        <p:pic>
          <p:nvPicPr>
            <p:cNvPr id="119" name="5Whys.jpg"/>
            <p:cNvPicPr>
              <a:picLocks noChangeAspect="1"/>
            </p:cNvPicPr>
            <p:nvPr/>
          </p:nvPicPr>
          <p:blipFill>
            <a:blip r:embed="rId2"/>
            <a:srcRect t="15333" b="15333"/>
            <a:stretch>
              <a:fillRect/>
            </a:stretch>
          </p:blipFill>
          <p:spPr>
            <a:xfrm>
              <a:off x="10800" y="-21234"/>
              <a:ext cx="24384192" cy="1132033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1" name="Shape 121"/>
            <p:cNvSpPr/>
            <p:nvPr/>
          </p:nvSpPr>
          <p:spPr>
            <a:xfrm>
              <a:off x="10800" y="-21234"/>
              <a:ext cx="24406392" cy="11221231"/>
            </a:xfrm>
            <a:prstGeom prst="rect">
              <a:avLst/>
            </a:prstGeom>
            <a:solidFill>
              <a:srgbClr val="000000">
                <a:alpha val="30000"/>
              </a:srgbClr>
            </a:solidFill>
            <a:ln w="12700">
              <a:miter lim="400000"/>
            </a:ln>
          </p:spPr>
          <p:txBody>
            <a:bodyPr lIns="72000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22" name="Shape 122"/>
            <p:cNvSpPr/>
            <p:nvPr/>
          </p:nvSpPr>
          <p:spPr>
            <a:xfrm>
              <a:off x="1176739" y="5484339"/>
              <a:ext cx="11629762" cy="18985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Uncovering root causes behind a problem statement </a:t>
              </a:r>
            </a:p>
          </p:txBody>
        </p:sp>
        <p:sp>
          <p:nvSpPr>
            <p:cNvPr id="123" name="Shape 123"/>
            <p:cNvSpPr/>
            <p:nvPr/>
          </p:nvSpPr>
          <p:spPr>
            <a:xfrm>
              <a:off x="-19199" y="2753564"/>
              <a:ext cx="17115864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124" name="Shape 124"/>
            <p:cNvSpPr/>
            <p:nvPr/>
          </p:nvSpPr>
          <p:spPr>
            <a:xfrm rot="5400000">
              <a:off x="16570969" y="3278725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25" name="Shape 125"/>
            <p:cNvSpPr/>
            <p:nvPr/>
          </p:nvSpPr>
          <p:spPr>
            <a:xfrm>
              <a:off x="476347" y="1104108"/>
              <a:ext cx="15371115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126" name="Shape 126"/>
            <p:cNvSpPr/>
            <p:nvPr/>
          </p:nvSpPr>
          <p:spPr>
            <a:xfrm>
              <a:off x="-12339" y="11257473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20" name="Shape 120"/>
            <p:cNvSpPr/>
            <p:nvPr/>
          </p:nvSpPr>
          <p:spPr>
            <a:xfrm>
              <a:off x="585603" y="11961543"/>
              <a:ext cx="6553075" cy="102143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5700">
                  <a:solidFill>
                    <a:srgbClr val="EE5150"/>
                  </a:solidFill>
                </a:rPr>
                <a:t>TURN TO: </a:t>
              </a:r>
              <a:r>
                <a:rPr sz="5700"/>
                <a:t>Page 18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9DA5EF-33D8-D941-85D7-0E2C4A590241}"/>
              </a:ext>
            </a:extLst>
          </p:cNvPr>
          <p:cNvGrpSpPr/>
          <p:nvPr/>
        </p:nvGrpSpPr>
        <p:grpSpPr>
          <a:xfrm>
            <a:off x="-36937" y="-2011"/>
            <a:ext cx="24496473" cy="12569404"/>
            <a:chOff x="-36937" y="-2011"/>
            <a:chExt cx="24496473" cy="12569404"/>
          </a:xfrm>
        </p:grpSpPr>
        <p:pic>
          <p:nvPicPr>
            <p:cNvPr id="345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9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46" name="Shape 346"/>
            <p:cNvSpPr/>
            <p:nvPr/>
          </p:nvSpPr>
          <p:spPr>
            <a:xfrm>
              <a:off x="765507" y="1801174"/>
              <a:ext cx="11195371" cy="168315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-36937" y="3546084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48" name="Shape 348"/>
            <p:cNvSpPr/>
            <p:nvPr/>
          </p:nvSpPr>
          <p:spPr>
            <a:xfrm>
              <a:off x="855906" y="4287734"/>
              <a:ext cx="18232196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855906" y="5445575"/>
              <a:ext cx="18232196" cy="383758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5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4000"/>
            </a:p>
            <a:p>
              <a:pPr marL="793759" indent="-793759" algn="l" defTabSz="457205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4000"/>
                <a:t>Go to: </a:t>
              </a:r>
              <a:r>
                <a:rPr sz="4000"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9" indent="-793759" algn="l" defTabSz="457205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4000"/>
                <a:t>Enter the password: </a:t>
              </a:r>
              <a:r>
                <a:rPr sz="4000"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9" indent="-793759" algn="l" defTabSz="457205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4000"/>
                <a:t>Upload a photo and caption of your work</a:t>
              </a:r>
            </a:p>
            <a:p>
              <a:pPr marL="793759" indent="-793759" algn="l" defTabSz="457205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4000"/>
                <a:t>Wait for moderation</a:t>
              </a:r>
            </a:p>
            <a:p>
              <a:pPr marL="793759" indent="-793759" algn="l" defTabSz="457205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4000"/>
                <a:t>View others’ ideas  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765721" y="9727630"/>
              <a:ext cx="18232198" cy="21140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5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5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6B7380-8C3D-3341-9986-611226CB8EA1}"/>
              </a:ext>
            </a:extLst>
          </p:cNvPr>
          <p:cNvGrpSpPr/>
          <p:nvPr/>
        </p:nvGrpSpPr>
        <p:grpSpPr>
          <a:xfrm>
            <a:off x="-36937" y="720962"/>
            <a:ext cx="24457874" cy="13025106"/>
            <a:chOff x="-36937" y="720962"/>
            <a:chExt cx="24457874" cy="13025106"/>
          </a:xfrm>
        </p:grpSpPr>
        <p:pic>
          <p:nvPicPr>
            <p:cNvPr id="352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56" y="720962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53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54" name="Shape 354"/>
            <p:cNvSpPr/>
            <p:nvPr/>
          </p:nvSpPr>
          <p:spPr>
            <a:xfrm>
              <a:off x="-36937" y="12049966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55" name="Shape 355"/>
            <p:cNvSpPr/>
            <p:nvPr/>
          </p:nvSpPr>
          <p:spPr>
            <a:xfrm>
              <a:off x="975503" y="891390"/>
              <a:ext cx="3143488" cy="47609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6000"/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6000"/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6000"/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6000"/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6000"/>
                <a:t>Repeat.</a:t>
              </a:r>
            </a:p>
          </p:txBody>
        </p:sp>
        <p:sp>
          <p:nvSpPr>
            <p:cNvPr id="356" name="Shape 356"/>
            <p:cNvSpPr/>
            <p:nvPr/>
          </p:nvSpPr>
          <p:spPr>
            <a:xfrm>
              <a:off x="8634751" y="2755151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5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5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746868" y="6788773"/>
              <a:ext cx="23078331" cy="46993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5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4000"/>
                <a:t>How to use these slides</a:t>
              </a:r>
            </a:p>
            <a:p>
              <a:pPr algn="l" defTabSz="457205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5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5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5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5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5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16335330" y="12658994"/>
              <a:ext cx="7529304" cy="4520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688031" y="4079003"/>
            <a:ext cx="3456073" cy="103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dirty="0"/>
              <a:t>Example: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8917B2-D85D-BE4F-83A2-1424676DF4D0}"/>
              </a:ext>
            </a:extLst>
          </p:cNvPr>
          <p:cNvGrpSpPr/>
          <p:nvPr/>
        </p:nvGrpSpPr>
        <p:grpSpPr>
          <a:xfrm>
            <a:off x="-35678" y="-1116398"/>
            <a:ext cx="23900313" cy="14227438"/>
            <a:chOff x="-35678" y="-1116398"/>
            <a:chExt cx="23900313" cy="14227438"/>
          </a:xfrm>
        </p:grpSpPr>
        <p:sp>
          <p:nvSpPr>
            <p:cNvPr id="129" name="Shape 129"/>
            <p:cNvSpPr/>
            <p:nvPr/>
          </p:nvSpPr>
          <p:spPr>
            <a:xfrm>
              <a:off x="-35678" y="-1565"/>
              <a:ext cx="17058978" cy="3315436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6261359" y="741547"/>
              <a:ext cx="3340385" cy="1829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31" name="Shape 131"/>
            <p:cNvSpPr/>
            <p:nvPr/>
          </p:nvSpPr>
          <p:spPr>
            <a:xfrm>
              <a:off x="191947" y="-1116398"/>
              <a:ext cx="13486209" cy="40395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spc="-300">
                  <a:solidFill>
                    <a:srgbClr val="EE515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133" name="Shape 133"/>
            <p:cNvSpPr/>
            <p:nvPr/>
          </p:nvSpPr>
          <p:spPr>
            <a:xfrm>
              <a:off x="18775101" y="12658994"/>
              <a:ext cx="5089534" cy="4520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>
                  <a:solidFill>
                    <a:srgbClr val="FFFFFF"/>
                  </a:solidFill>
                </a:rPr>
                <a:t>Image Attribution: Lorum ipsum dolor</a:t>
              </a:r>
              <a:r>
                <a:rPr sz="2000"/>
                <a:t> 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156" name="Shape 15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57" name="Shape 15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58" name="Shape 15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59" name="Shape 15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61" name="Shape 16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162" name="Shape 162"/>
          <p:cNvSpPr/>
          <p:nvPr/>
        </p:nvSpPr>
        <p:spPr>
          <a:xfrm>
            <a:off x="153602" y="11114353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1CB0BF5-7440-7645-AF44-ADBC5922D126}"/>
              </a:ext>
            </a:extLst>
          </p:cNvPr>
          <p:cNvGrpSpPr/>
          <p:nvPr/>
        </p:nvGrpSpPr>
        <p:grpSpPr>
          <a:xfrm>
            <a:off x="-23403" y="-627735"/>
            <a:ext cx="24486369" cy="13892662"/>
            <a:chOff x="-23403" y="-627735"/>
            <a:chExt cx="24486369" cy="13892662"/>
          </a:xfrm>
        </p:grpSpPr>
        <p:pic>
          <p:nvPicPr>
            <p:cNvPr id="13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0800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9" y="-627735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141" name="Shape 14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42" name="Shape 14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 dirty="0"/>
                <a:t>YOU WILL NEED</a:t>
              </a:r>
              <a:br>
                <a:rPr sz="3000" dirty="0"/>
              </a:br>
              <a:r>
                <a:rPr sz="3000" dirty="0"/>
                <a:t>P</a:t>
              </a:r>
              <a:r>
                <a:rPr sz="3000"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 dirty="0"/>
                <a:t>Image Attribution: Art </a:t>
              </a:r>
              <a:r>
                <a:rPr sz="2000" dirty="0" err="1"/>
                <a:t>Poskanzer</a:t>
              </a:r>
              <a:r>
                <a:rPr sz="2000" dirty="0"/>
                <a:t>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 dirty="0"/>
                <a:t> https://</a:t>
              </a:r>
              <a:r>
                <a:rPr sz="2000" dirty="0" err="1"/>
                <a:t>www.flickr.com</a:t>
              </a:r>
              <a:r>
                <a:rPr sz="2000" dirty="0"/>
                <a:t>/ photos/</a:t>
              </a:r>
              <a:r>
                <a:rPr sz="2000" dirty="0" err="1"/>
                <a:t>posk</a:t>
              </a:r>
              <a:r>
                <a:rPr sz="2000" dirty="0"/>
                <a:t>/8333973575/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186" name="Shape 18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87" name="Shape 18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88" name="Shape 18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89" name="Shape 18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90" name="Shape 19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191" name="Shape 19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3498037" y="11125466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E3A1937-2A50-434C-8688-10412BBFB2DD}"/>
              </a:ext>
            </a:extLst>
          </p:cNvPr>
          <p:cNvGrpSpPr/>
          <p:nvPr/>
        </p:nvGrpSpPr>
        <p:grpSpPr>
          <a:xfrm>
            <a:off x="-23403" y="-626400"/>
            <a:ext cx="24486369" cy="13891327"/>
            <a:chOff x="-23403" y="-626400"/>
            <a:chExt cx="24486369" cy="13891327"/>
          </a:xfrm>
        </p:grpSpPr>
        <p:pic>
          <p:nvPicPr>
            <p:cNvPr id="16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6" name="Shape 16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67" name="Shape 167"/>
            <p:cNvSpPr/>
            <p:nvPr/>
          </p:nvSpPr>
          <p:spPr>
            <a:xfrm rot="16200000">
              <a:off x="17560800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68" name="Shape 16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69" name="Shape 169"/>
            <p:cNvSpPr/>
            <p:nvPr/>
          </p:nvSpPr>
          <p:spPr>
            <a:xfrm>
              <a:off x="19212269" y="-626400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171" name="Shape 17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72" name="Shape 17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174" name="Shape 17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75" name="Shape 17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176" name="Shape 17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/>
                <a:t>YOU WILL NEED</a:t>
              </a:r>
              <a:br>
                <a:rPr sz="3000"/>
              </a:br>
              <a:r>
                <a:rPr sz="3000"/>
                <a:t>P</a:t>
              </a:r>
              <a:r>
                <a:rPr sz="300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216" name="Shape 21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17" name="Shape 21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18" name="Shape 21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19" name="Shape 21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20" name="Shape 22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21" name="Shape 22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22" name="Shape 222"/>
          <p:cNvSpPr/>
          <p:nvPr/>
        </p:nvSpPr>
        <p:spPr>
          <a:xfrm>
            <a:off x="6842478" y="11114354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225BC35-594E-0B48-BD0D-DDEDB71476C2}"/>
              </a:ext>
            </a:extLst>
          </p:cNvPr>
          <p:cNvGrpSpPr/>
          <p:nvPr/>
        </p:nvGrpSpPr>
        <p:grpSpPr>
          <a:xfrm>
            <a:off x="-23403" y="-626400"/>
            <a:ext cx="24486369" cy="13891327"/>
            <a:chOff x="-23403" y="-626400"/>
            <a:chExt cx="24486369" cy="13891327"/>
          </a:xfrm>
        </p:grpSpPr>
        <p:pic>
          <p:nvPicPr>
            <p:cNvPr id="19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6" name="Shape 19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97" name="Shape 197"/>
            <p:cNvSpPr/>
            <p:nvPr/>
          </p:nvSpPr>
          <p:spPr>
            <a:xfrm rot="16200000">
              <a:off x="17562259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98" name="Shape 19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212269" y="-626400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201" name="Shape 20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02" name="Shape 20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204" name="Shape 20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05" name="Shape 20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206" name="Shape 20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/>
                <a:t>YOU WILL NEED</a:t>
              </a:r>
              <a:br>
                <a:rPr sz="3000"/>
              </a:br>
              <a:r>
                <a:rPr sz="3000"/>
                <a:t>P</a:t>
              </a:r>
              <a:r>
                <a:rPr sz="300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09" name="Shape 20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0" name="Shape 21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246" name="Shape 24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47" name="Shape 24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48" name="Shape 24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49" name="Shape 24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50" name="Shape 25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51" name="Shape 25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52" name="Shape 252"/>
          <p:cNvSpPr/>
          <p:nvPr/>
        </p:nvSpPr>
        <p:spPr>
          <a:xfrm>
            <a:off x="10168213" y="11114354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548ECB-3757-A646-BBF4-E01E00D29027}"/>
              </a:ext>
            </a:extLst>
          </p:cNvPr>
          <p:cNvGrpSpPr/>
          <p:nvPr/>
        </p:nvGrpSpPr>
        <p:grpSpPr>
          <a:xfrm>
            <a:off x="-23403" y="-626400"/>
            <a:ext cx="24486369" cy="13891327"/>
            <a:chOff x="-23403" y="-626400"/>
            <a:chExt cx="24486369" cy="13891327"/>
          </a:xfrm>
        </p:grpSpPr>
        <p:pic>
          <p:nvPicPr>
            <p:cNvPr id="22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Shape 22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27" name="Shape 227"/>
            <p:cNvSpPr/>
            <p:nvPr/>
          </p:nvSpPr>
          <p:spPr>
            <a:xfrm rot="16200000">
              <a:off x="17562259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28" name="Shape 22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19212269" y="-626400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231" name="Shape 23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32" name="Shape 23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234" name="Shape 23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/>
                <a:t>YOU WILL NEED</a:t>
              </a:r>
              <a:br>
                <a:rPr sz="3000"/>
              </a:br>
              <a:r>
                <a:rPr sz="3000"/>
                <a:t>P</a:t>
              </a:r>
              <a:r>
                <a:rPr sz="300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39" name="Shape 23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41" name="Shape 24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276" name="Shape 27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77" name="Shape 27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78" name="Shape 27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79" name="Shape 27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80" name="Shape 28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281" name="Shape 28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82" name="Shape 282"/>
          <p:cNvSpPr/>
          <p:nvPr/>
        </p:nvSpPr>
        <p:spPr>
          <a:xfrm>
            <a:off x="13568741" y="11114354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7D6012A-907D-DB43-B5FC-1F8265F090F2}"/>
              </a:ext>
            </a:extLst>
          </p:cNvPr>
          <p:cNvGrpSpPr/>
          <p:nvPr/>
        </p:nvGrpSpPr>
        <p:grpSpPr>
          <a:xfrm>
            <a:off x="-23403" y="-626400"/>
            <a:ext cx="24486369" cy="13891327"/>
            <a:chOff x="-23403" y="-626400"/>
            <a:chExt cx="24486369" cy="13891327"/>
          </a:xfrm>
        </p:grpSpPr>
        <p:pic>
          <p:nvPicPr>
            <p:cNvPr id="25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6" name="Shape 25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57" name="Shape 257"/>
            <p:cNvSpPr/>
            <p:nvPr/>
          </p:nvSpPr>
          <p:spPr>
            <a:xfrm rot="16200000">
              <a:off x="17562259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58" name="Shape 25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59" name="Shape 259"/>
            <p:cNvSpPr/>
            <p:nvPr/>
          </p:nvSpPr>
          <p:spPr>
            <a:xfrm>
              <a:off x="19212269" y="-626400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261" name="Shape 26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62" name="Shape 26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264" name="Shape 26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65" name="Shape 26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266" name="Shape 26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/>
                <a:t>YOU WILL NEED</a:t>
              </a:r>
              <a:br>
                <a:rPr sz="3000"/>
              </a:br>
              <a:r>
                <a:rPr sz="3000"/>
                <a:t>P</a:t>
              </a:r>
              <a:r>
                <a:rPr sz="300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69" name="Shape 26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306" name="Shape 30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07" name="Shape 30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08" name="Shape 30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10" name="Shape 31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11" name="Shape 31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E02D77-6653-014C-AD81-80E30CCE2A31}"/>
              </a:ext>
            </a:extLst>
          </p:cNvPr>
          <p:cNvGrpSpPr/>
          <p:nvPr/>
        </p:nvGrpSpPr>
        <p:grpSpPr>
          <a:xfrm>
            <a:off x="-23403" y="-626400"/>
            <a:ext cx="24486369" cy="13891327"/>
            <a:chOff x="-23403" y="-626400"/>
            <a:chExt cx="24486369" cy="13891327"/>
          </a:xfrm>
        </p:grpSpPr>
        <p:pic>
          <p:nvPicPr>
            <p:cNvPr id="28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86" name="Shape 28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87" name="Shape 287"/>
            <p:cNvSpPr/>
            <p:nvPr/>
          </p:nvSpPr>
          <p:spPr>
            <a:xfrm rot="16200000">
              <a:off x="17562259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212269" y="-626400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291" name="Shape 29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92" name="Shape 29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294" name="Shape 29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95" name="Shape 29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296" name="Shape 29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/>
                <a:t>YOU WILL NEED</a:t>
              </a:r>
              <a:br>
                <a:rPr sz="3000"/>
              </a:br>
              <a:r>
                <a:rPr sz="3000"/>
                <a:t>P</a:t>
              </a:r>
              <a:r>
                <a:rPr sz="300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299" name="Shape 29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  <p:sp>
        <p:nvSpPr>
          <p:cNvPr id="313" name="Shape 313"/>
          <p:cNvSpPr/>
          <p:nvPr/>
        </p:nvSpPr>
        <p:spPr>
          <a:xfrm>
            <a:off x="16894476" y="11114354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94515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min] </a:t>
            </a:r>
          </a:p>
        </p:txBody>
      </p:sp>
      <p:sp>
        <p:nvSpPr>
          <p:cNvPr id="336" name="Shape 336"/>
          <p:cNvSpPr/>
          <p:nvPr/>
        </p:nvSpPr>
        <p:spPr>
          <a:xfrm>
            <a:off x="4308293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37" name="Shape 337"/>
          <p:cNvSpPr/>
          <p:nvPr/>
        </p:nvSpPr>
        <p:spPr>
          <a:xfrm>
            <a:off x="7634029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38" name="Shape 338"/>
          <p:cNvSpPr/>
          <p:nvPr/>
        </p:nvSpPr>
        <p:spPr>
          <a:xfrm>
            <a:off x="10959762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39" name="Shape 339"/>
          <p:cNvSpPr/>
          <p:nvPr/>
        </p:nvSpPr>
        <p:spPr>
          <a:xfrm>
            <a:off x="14360298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40" name="Shape 340"/>
          <p:cNvSpPr/>
          <p:nvPr/>
        </p:nvSpPr>
        <p:spPr>
          <a:xfrm>
            <a:off x="17611234" y="10470229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 mins] </a:t>
            </a:r>
          </a:p>
        </p:txBody>
      </p:sp>
      <p:sp>
        <p:nvSpPr>
          <p:cNvPr id="341" name="Shape 341"/>
          <p:cNvSpPr/>
          <p:nvPr/>
        </p:nvSpPr>
        <p:spPr>
          <a:xfrm>
            <a:off x="20785287" y="10470230"/>
            <a:ext cx="2104652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1F935B4-255F-5545-971C-B6C8CFC90AA0}"/>
              </a:ext>
            </a:extLst>
          </p:cNvPr>
          <p:cNvGrpSpPr/>
          <p:nvPr/>
        </p:nvGrpSpPr>
        <p:grpSpPr>
          <a:xfrm>
            <a:off x="-23403" y="-626400"/>
            <a:ext cx="24486369" cy="13891327"/>
            <a:chOff x="-23403" y="-626400"/>
            <a:chExt cx="24486369" cy="13891327"/>
          </a:xfrm>
        </p:grpSpPr>
        <p:pic>
          <p:nvPicPr>
            <p:cNvPr id="315" name="5Whys.jpg"/>
            <p:cNvPicPr>
              <a:picLocks noChangeAspect="1"/>
            </p:cNvPicPr>
            <p:nvPr/>
          </p:nvPicPr>
          <p:blipFill>
            <a:blip r:embed="rId2"/>
            <a:srcRect t="27339" b="27339"/>
            <a:stretch>
              <a:fillRect/>
            </a:stretch>
          </p:blipFill>
          <p:spPr>
            <a:xfrm>
              <a:off x="1212" y="-9607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6" name="Shape 316"/>
            <p:cNvSpPr/>
            <p:nvPr/>
          </p:nvSpPr>
          <p:spPr>
            <a:xfrm rot="16200000">
              <a:off x="14734470" y="1317093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17" name="Shape 317"/>
            <p:cNvSpPr/>
            <p:nvPr/>
          </p:nvSpPr>
          <p:spPr>
            <a:xfrm rot="16200000">
              <a:off x="17562259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18" name="Shape 318"/>
            <p:cNvSpPr/>
            <p:nvPr/>
          </p:nvSpPr>
          <p:spPr>
            <a:xfrm>
              <a:off x="19899076" y="-60451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19" name="Shape 319"/>
            <p:cNvSpPr/>
            <p:nvPr/>
          </p:nvSpPr>
          <p:spPr>
            <a:xfrm>
              <a:off x="19212269" y="-626400"/>
              <a:ext cx="5250697" cy="26070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7000" dirty="0"/>
                <a:t>PAGE 18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-23403" y="1676596"/>
              <a:ext cx="10469008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44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 sz="9600"/>
            </a:p>
          </p:txBody>
        </p:sp>
        <p:sp>
          <p:nvSpPr>
            <p:cNvPr id="321" name="Shape 321"/>
            <p:cNvSpPr/>
            <p:nvPr/>
          </p:nvSpPr>
          <p:spPr>
            <a:xfrm rot="5400000">
              <a:off x="9899270" y="2201758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22" name="Shape 322"/>
            <p:cNvSpPr/>
            <p:nvPr/>
          </p:nvSpPr>
          <p:spPr>
            <a:xfrm>
              <a:off x="385152" y="28800"/>
              <a:ext cx="9118736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44">
                <a:lnSpc>
                  <a:spcPts val="35601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5 Whys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334644" y="6636378"/>
              <a:ext cx="21354888" cy="162159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practice the method of 5 whys and create a problem statement to summarise your findings. Use the provided template (p.164) to track the responses. Start at the top of the template and work your way down. </a:t>
              </a:r>
            </a:p>
          </p:txBody>
        </p:sp>
        <p:sp>
          <p:nvSpPr>
            <p:cNvPr id="324" name="Shape 324"/>
            <p:cNvSpPr/>
            <p:nvPr/>
          </p:nvSpPr>
          <p:spPr>
            <a:xfrm rot="16200000">
              <a:off x="16498454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25" name="Shape 325"/>
            <p:cNvSpPr/>
            <p:nvPr/>
          </p:nvSpPr>
          <p:spPr>
            <a:xfrm>
              <a:off x="18112142" y="3266049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 sz="3000"/>
            </a:p>
          </p:txBody>
        </p:sp>
        <p:sp>
          <p:nvSpPr>
            <p:cNvPr id="326" name="Shape 326"/>
            <p:cNvSpPr/>
            <p:nvPr/>
          </p:nvSpPr>
          <p:spPr>
            <a:xfrm>
              <a:off x="20688871" y="3777902"/>
              <a:ext cx="3533017" cy="10675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3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3000"/>
                <a:t>YOU WILL NEED</a:t>
              </a:r>
              <a:br>
                <a:rPr sz="3000"/>
              </a:br>
              <a:r>
                <a:rPr sz="3000"/>
                <a:t>P</a:t>
              </a:r>
              <a:r>
                <a:rPr sz="3000">
                  <a:latin typeface="Montserrat Medium"/>
                  <a:ea typeface="Montserrat Medium"/>
                  <a:cs typeface="Montserrat Medium"/>
                  <a:sym typeface="Montserrat Medium"/>
                </a:rPr>
                <a:t>en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2479713" y="9714363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3000"/>
            </a:p>
          </p:txBody>
        </p:sp>
        <p:sp>
          <p:nvSpPr>
            <p:cNvPr id="329" name="Shape 329"/>
            <p:cNvSpPr/>
            <p:nvPr/>
          </p:nvSpPr>
          <p:spPr>
            <a:xfrm>
              <a:off x="147821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30" name="Shape 330"/>
            <p:cNvSpPr/>
            <p:nvPr/>
          </p:nvSpPr>
          <p:spPr>
            <a:xfrm>
              <a:off x="21318341" y="9195093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31" name="Shape 331"/>
            <p:cNvSpPr/>
            <p:nvPr/>
          </p:nvSpPr>
          <p:spPr>
            <a:xfrm>
              <a:off x="1153022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32" name="Shape 332"/>
            <p:cNvSpPr/>
            <p:nvPr/>
          </p:nvSpPr>
          <p:spPr>
            <a:xfrm>
              <a:off x="4841348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33" name="Shape 333"/>
            <p:cNvSpPr/>
            <p:nvPr/>
          </p:nvSpPr>
          <p:spPr>
            <a:xfrm>
              <a:off x="8167083" y="9195093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14893358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18219093" y="9195093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42" name="Shape 342"/>
            <p:cNvSpPr/>
            <p:nvPr/>
          </p:nvSpPr>
          <p:spPr>
            <a:xfrm>
              <a:off x="17245837" y="12505105"/>
              <a:ext cx="6618799" cy="7598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Image Attribution: Art Poskanzer,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sz="2000"/>
                <a:t> https://www.flickr.com/ photos/posk/8333973575/</a:t>
              </a:r>
            </a:p>
          </p:txBody>
        </p:sp>
      </p:grpSp>
      <p:sp>
        <p:nvSpPr>
          <p:cNvPr id="343" name="Shape 343"/>
          <p:cNvSpPr/>
          <p:nvPr/>
        </p:nvSpPr>
        <p:spPr>
          <a:xfrm>
            <a:off x="19993730" y="11114354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1196</Words>
  <Application>Microsoft Macintosh PowerPoint</Application>
  <PresentationFormat>Custom</PresentationFormat>
  <Paragraphs>180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Avenir Next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27</cp:revision>
  <dcterms:modified xsi:type="dcterms:W3CDTF">2020-01-09T04:40:12Z</dcterms:modified>
</cp:coreProperties>
</file>